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9" r:id="rId4"/>
  </p:sldMasterIdLst>
  <p:notesMasterIdLst>
    <p:notesMasterId r:id="rId14"/>
  </p:notesMasterIdLst>
  <p:handoutMasterIdLst>
    <p:handoutMasterId r:id="rId15"/>
  </p:handoutMasterIdLst>
  <p:sldIdLst>
    <p:sldId id="256" r:id="rId5"/>
    <p:sldId id="266" r:id="rId6"/>
    <p:sldId id="264" r:id="rId7"/>
    <p:sldId id="292" r:id="rId8"/>
    <p:sldId id="268" r:id="rId9"/>
    <p:sldId id="295" r:id="rId10"/>
    <p:sldId id="298" r:id="rId11"/>
    <p:sldId id="300" r:id="rId12"/>
    <p:sldId id="294" r:id="rId13"/>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DF5E13-DC47-4D3D-BD90-7984436200EE}" v="24" dt="2024-10-15T13:41:58.795"/>
  </p1510:revLst>
</p1510:revInfo>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388" autoAdjust="0"/>
  </p:normalViewPr>
  <p:slideViewPr>
    <p:cSldViewPr snapToGrid="0" showGuides="1">
      <p:cViewPr varScale="1">
        <p:scale>
          <a:sx n="59" d="100"/>
          <a:sy n="59" d="100"/>
        </p:scale>
        <p:origin x="964" y="52"/>
      </p:cViewPr>
      <p:guideLst/>
    </p:cSldViewPr>
  </p:slideViewPr>
  <p:outlineViewPr>
    <p:cViewPr>
      <p:scale>
        <a:sx n="33" d="100"/>
        <a:sy n="33" d="100"/>
      </p:scale>
      <p:origin x="0" y="-4982"/>
    </p:cViewPr>
  </p:outlineViewPr>
  <p:notesTextViewPr>
    <p:cViewPr>
      <p:scale>
        <a:sx n="3" d="2"/>
        <a:sy n="3" d="2"/>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68757C-E512-4544-83A0-57465805BED1}"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D901ABC3-DC61-4A25-955A-1C7F72A1B43E}">
      <dgm:prSet custT="1"/>
      <dgm:spPr/>
      <dgm:t>
        <a:bodyPr/>
        <a:lstStyle/>
        <a:p>
          <a:r>
            <a:rPr lang="en-US" sz="1400" b="0" i="0"/>
            <a:t>Everyone ages 6 months and older should get a 2024–2025 COVID-19 vaccine.</a:t>
          </a:r>
          <a:endParaRPr lang="en-US" sz="1400"/>
        </a:p>
      </dgm:t>
    </dgm:pt>
    <dgm:pt modelId="{F745BA30-80B6-44B2-9C59-CDB26C03AFF8}" type="parTrans" cxnId="{1EA95F47-47EF-447E-A765-E427091146E1}">
      <dgm:prSet/>
      <dgm:spPr/>
      <dgm:t>
        <a:bodyPr/>
        <a:lstStyle/>
        <a:p>
          <a:endParaRPr lang="en-US" sz="1400"/>
        </a:p>
      </dgm:t>
    </dgm:pt>
    <dgm:pt modelId="{32344306-D4CA-49CA-85E8-5FB9A67A0EBA}" type="sibTrans" cxnId="{1EA95F47-47EF-447E-A765-E427091146E1}">
      <dgm:prSet/>
      <dgm:spPr/>
      <dgm:t>
        <a:bodyPr/>
        <a:lstStyle/>
        <a:p>
          <a:endParaRPr lang="en-US" sz="1400"/>
        </a:p>
      </dgm:t>
    </dgm:pt>
    <dgm:pt modelId="{A932D15A-68BE-40F0-8068-A519F5AA5846}">
      <dgm:prSet custT="1"/>
      <dgm:spPr/>
      <dgm:t>
        <a:bodyPr/>
        <a:lstStyle/>
        <a:p>
          <a:r>
            <a:rPr lang="en-US" sz="1400" b="0" i="0"/>
            <a:t>The COVID-19 vaccine helps protect you from severe disease, hospitalization, and death.</a:t>
          </a:r>
          <a:endParaRPr lang="en-US" sz="1400"/>
        </a:p>
      </dgm:t>
    </dgm:pt>
    <dgm:pt modelId="{C1F6D77C-D0B7-44BE-A967-3B9585E3D50F}" type="parTrans" cxnId="{BC240BD3-3E49-4F61-BDFA-3B16841A23D7}">
      <dgm:prSet/>
      <dgm:spPr/>
      <dgm:t>
        <a:bodyPr/>
        <a:lstStyle/>
        <a:p>
          <a:endParaRPr lang="en-US" sz="1400"/>
        </a:p>
      </dgm:t>
    </dgm:pt>
    <dgm:pt modelId="{9177D53F-5CC3-4F08-AEC6-7B73964CFB94}" type="sibTrans" cxnId="{BC240BD3-3E49-4F61-BDFA-3B16841A23D7}">
      <dgm:prSet/>
      <dgm:spPr/>
      <dgm:t>
        <a:bodyPr/>
        <a:lstStyle/>
        <a:p>
          <a:endParaRPr lang="en-US" sz="1400"/>
        </a:p>
      </dgm:t>
    </dgm:pt>
    <dgm:pt modelId="{EEE9AB29-F5EE-495E-8C5C-7139A3E1B262}">
      <dgm:prSet custT="1"/>
      <dgm:spPr/>
      <dgm:t>
        <a:bodyPr/>
        <a:lstStyle/>
        <a:p>
          <a:r>
            <a:rPr lang="en-US" sz="1400" b="0" i="0" dirty="0"/>
            <a:t>It is crucial to get your 2024–2025 COVID-19 vaccine if you are ages 65 and older, are at high risk for severe COVID-19, or have never received a COVID-19 vaccine.</a:t>
          </a:r>
          <a:endParaRPr lang="en-US" sz="1400" dirty="0"/>
        </a:p>
      </dgm:t>
    </dgm:pt>
    <dgm:pt modelId="{D27A10AF-B23B-45A2-89F2-52D1382EB4AE}" type="parTrans" cxnId="{D39049A9-19A1-498E-BBDA-13321AD4FF74}">
      <dgm:prSet/>
      <dgm:spPr/>
      <dgm:t>
        <a:bodyPr/>
        <a:lstStyle/>
        <a:p>
          <a:endParaRPr lang="en-US" sz="1400"/>
        </a:p>
      </dgm:t>
    </dgm:pt>
    <dgm:pt modelId="{3D493F14-88FF-4895-8013-D0E9F6581B8C}" type="sibTrans" cxnId="{D39049A9-19A1-498E-BBDA-13321AD4FF74}">
      <dgm:prSet/>
      <dgm:spPr/>
      <dgm:t>
        <a:bodyPr/>
        <a:lstStyle/>
        <a:p>
          <a:endParaRPr lang="en-US" sz="1400"/>
        </a:p>
      </dgm:t>
    </dgm:pt>
    <dgm:pt modelId="{95F2B373-8078-4D42-A42E-B302B33B59D3}">
      <dgm:prSet custT="1"/>
      <dgm:spPr/>
      <dgm:t>
        <a:bodyPr/>
        <a:lstStyle/>
        <a:p>
          <a:r>
            <a:rPr lang="en-US" sz="1400" b="0" i="0" dirty="0"/>
            <a:t>Vaccine protection decreases over time, so staying up to date with your COVID-19 vaccine is important.</a:t>
          </a:r>
          <a:endParaRPr lang="en-US" sz="1400" dirty="0"/>
        </a:p>
      </dgm:t>
    </dgm:pt>
    <dgm:pt modelId="{501DF858-54BE-44D7-A131-05721C3E9BCB}" type="parTrans" cxnId="{B1A9961D-3D4A-4796-82DA-31E7649E79FF}">
      <dgm:prSet/>
      <dgm:spPr/>
      <dgm:t>
        <a:bodyPr/>
        <a:lstStyle/>
        <a:p>
          <a:endParaRPr lang="en-US" sz="1400"/>
        </a:p>
      </dgm:t>
    </dgm:pt>
    <dgm:pt modelId="{B45F722C-A56F-45CD-B974-56B6071F8072}" type="sibTrans" cxnId="{B1A9961D-3D4A-4796-82DA-31E7649E79FF}">
      <dgm:prSet/>
      <dgm:spPr/>
      <dgm:t>
        <a:bodyPr/>
        <a:lstStyle/>
        <a:p>
          <a:endParaRPr lang="en-US" sz="1400"/>
        </a:p>
      </dgm:t>
    </dgm:pt>
    <dgm:pt modelId="{72BDF3FF-4570-4393-87F2-7BA060A81C02}" type="pres">
      <dgm:prSet presAssocID="{5D68757C-E512-4544-83A0-57465805BED1}" presName="cycle" presStyleCnt="0">
        <dgm:presLayoutVars>
          <dgm:dir/>
          <dgm:resizeHandles val="exact"/>
        </dgm:presLayoutVars>
      </dgm:prSet>
      <dgm:spPr/>
    </dgm:pt>
    <dgm:pt modelId="{D876661E-07C4-4F59-B848-D6FBEACD6FB3}" type="pres">
      <dgm:prSet presAssocID="{D901ABC3-DC61-4A25-955A-1C7F72A1B43E}" presName="dummy" presStyleCnt="0"/>
      <dgm:spPr/>
    </dgm:pt>
    <dgm:pt modelId="{73D9BBBC-A232-44F4-87C6-4F6F1E66A887}" type="pres">
      <dgm:prSet presAssocID="{D901ABC3-DC61-4A25-955A-1C7F72A1B43E}" presName="node" presStyleLbl="revTx" presStyleIdx="0" presStyleCnt="4">
        <dgm:presLayoutVars>
          <dgm:bulletEnabled val="1"/>
        </dgm:presLayoutVars>
      </dgm:prSet>
      <dgm:spPr/>
    </dgm:pt>
    <dgm:pt modelId="{4A251C0E-C57C-4196-A412-CEC6F63ABE16}" type="pres">
      <dgm:prSet presAssocID="{32344306-D4CA-49CA-85E8-5FB9A67A0EBA}" presName="sibTrans" presStyleLbl="node1" presStyleIdx="0" presStyleCnt="4"/>
      <dgm:spPr/>
    </dgm:pt>
    <dgm:pt modelId="{BEB0CCE3-5ADF-4B5D-B66F-7228C60B6762}" type="pres">
      <dgm:prSet presAssocID="{A932D15A-68BE-40F0-8068-A519F5AA5846}" presName="dummy" presStyleCnt="0"/>
      <dgm:spPr/>
    </dgm:pt>
    <dgm:pt modelId="{C06AE14E-EE2C-44F7-88B8-65E33CE18CD6}" type="pres">
      <dgm:prSet presAssocID="{A932D15A-68BE-40F0-8068-A519F5AA5846}" presName="node" presStyleLbl="revTx" presStyleIdx="1" presStyleCnt="4">
        <dgm:presLayoutVars>
          <dgm:bulletEnabled val="1"/>
        </dgm:presLayoutVars>
      </dgm:prSet>
      <dgm:spPr/>
    </dgm:pt>
    <dgm:pt modelId="{8190C3E7-5AAC-4CCB-92F6-42D0E41B7A40}" type="pres">
      <dgm:prSet presAssocID="{9177D53F-5CC3-4F08-AEC6-7B73964CFB94}" presName="sibTrans" presStyleLbl="node1" presStyleIdx="1" presStyleCnt="4"/>
      <dgm:spPr/>
    </dgm:pt>
    <dgm:pt modelId="{57EEA93E-A556-40CD-8772-6F7F198DDCBC}" type="pres">
      <dgm:prSet presAssocID="{EEE9AB29-F5EE-495E-8C5C-7139A3E1B262}" presName="dummy" presStyleCnt="0"/>
      <dgm:spPr/>
    </dgm:pt>
    <dgm:pt modelId="{F4666188-FAD9-46D1-A379-6D04E5BD95DA}" type="pres">
      <dgm:prSet presAssocID="{EEE9AB29-F5EE-495E-8C5C-7139A3E1B262}" presName="node" presStyleLbl="revTx" presStyleIdx="2" presStyleCnt="4" custScaleX="115956">
        <dgm:presLayoutVars>
          <dgm:bulletEnabled val="1"/>
        </dgm:presLayoutVars>
      </dgm:prSet>
      <dgm:spPr/>
    </dgm:pt>
    <dgm:pt modelId="{EF1DBC18-ABBD-4750-93C1-78A3657651EC}" type="pres">
      <dgm:prSet presAssocID="{3D493F14-88FF-4895-8013-D0E9F6581B8C}" presName="sibTrans" presStyleLbl="node1" presStyleIdx="2" presStyleCnt="4"/>
      <dgm:spPr/>
    </dgm:pt>
    <dgm:pt modelId="{5CD3A789-B4C1-443E-ABFD-961F1C7F1C8A}" type="pres">
      <dgm:prSet presAssocID="{95F2B373-8078-4D42-A42E-B302B33B59D3}" presName="dummy" presStyleCnt="0"/>
      <dgm:spPr/>
    </dgm:pt>
    <dgm:pt modelId="{A421BC76-2C37-437F-9A96-6E66FB4A15AC}" type="pres">
      <dgm:prSet presAssocID="{95F2B373-8078-4D42-A42E-B302B33B59D3}" presName="node" presStyleLbl="revTx" presStyleIdx="3" presStyleCnt="4">
        <dgm:presLayoutVars>
          <dgm:bulletEnabled val="1"/>
        </dgm:presLayoutVars>
      </dgm:prSet>
      <dgm:spPr/>
    </dgm:pt>
    <dgm:pt modelId="{D7B98D17-877D-4EE5-A987-1C07F2D5D311}" type="pres">
      <dgm:prSet presAssocID="{B45F722C-A56F-45CD-B974-56B6071F8072}" presName="sibTrans" presStyleLbl="node1" presStyleIdx="3" presStyleCnt="4"/>
      <dgm:spPr/>
    </dgm:pt>
  </dgm:ptLst>
  <dgm:cxnLst>
    <dgm:cxn modelId="{8B2E8818-A3D8-41E9-9548-F2D247E4E3C2}" type="presOf" srcId="{A932D15A-68BE-40F0-8068-A519F5AA5846}" destId="{C06AE14E-EE2C-44F7-88B8-65E33CE18CD6}" srcOrd="0" destOrd="0" presId="urn:microsoft.com/office/officeart/2005/8/layout/cycle1"/>
    <dgm:cxn modelId="{B1A9961D-3D4A-4796-82DA-31E7649E79FF}" srcId="{5D68757C-E512-4544-83A0-57465805BED1}" destId="{95F2B373-8078-4D42-A42E-B302B33B59D3}" srcOrd="3" destOrd="0" parTransId="{501DF858-54BE-44D7-A131-05721C3E9BCB}" sibTransId="{B45F722C-A56F-45CD-B974-56B6071F8072}"/>
    <dgm:cxn modelId="{127A8521-4A5C-48CC-A8FF-56682EDBF069}" type="presOf" srcId="{5D68757C-E512-4544-83A0-57465805BED1}" destId="{72BDF3FF-4570-4393-87F2-7BA060A81C02}" srcOrd="0" destOrd="0" presId="urn:microsoft.com/office/officeart/2005/8/layout/cycle1"/>
    <dgm:cxn modelId="{B2E93D2D-14B4-4E61-8A9E-856B6374308C}" type="presOf" srcId="{3D493F14-88FF-4895-8013-D0E9F6581B8C}" destId="{EF1DBC18-ABBD-4750-93C1-78A3657651EC}" srcOrd="0" destOrd="0" presId="urn:microsoft.com/office/officeart/2005/8/layout/cycle1"/>
    <dgm:cxn modelId="{45E2DF64-FC45-4E40-BF4A-37D957BACA54}" type="presOf" srcId="{9177D53F-5CC3-4F08-AEC6-7B73964CFB94}" destId="{8190C3E7-5AAC-4CCB-92F6-42D0E41B7A40}" srcOrd="0" destOrd="0" presId="urn:microsoft.com/office/officeart/2005/8/layout/cycle1"/>
    <dgm:cxn modelId="{1EA95F47-47EF-447E-A765-E427091146E1}" srcId="{5D68757C-E512-4544-83A0-57465805BED1}" destId="{D901ABC3-DC61-4A25-955A-1C7F72A1B43E}" srcOrd="0" destOrd="0" parTransId="{F745BA30-80B6-44B2-9C59-CDB26C03AFF8}" sibTransId="{32344306-D4CA-49CA-85E8-5FB9A67A0EBA}"/>
    <dgm:cxn modelId="{30AB574B-8AC8-4A18-9936-802B2565E9FD}" type="presOf" srcId="{32344306-D4CA-49CA-85E8-5FB9A67A0EBA}" destId="{4A251C0E-C57C-4196-A412-CEC6F63ABE16}" srcOrd="0" destOrd="0" presId="urn:microsoft.com/office/officeart/2005/8/layout/cycle1"/>
    <dgm:cxn modelId="{FEF11E72-233D-4288-B183-E6C193704A57}" type="presOf" srcId="{95F2B373-8078-4D42-A42E-B302B33B59D3}" destId="{A421BC76-2C37-437F-9A96-6E66FB4A15AC}" srcOrd="0" destOrd="0" presId="urn:microsoft.com/office/officeart/2005/8/layout/cycle1"/>
    <dgm:cxn modelId="{A64D539F-F5AA-4E25-8A7F-5519C6361AF9}" type="presOf" srcId="{EEE9AB29-F5EE-495E-8C5C-7139A3E1B262}" destId="{F4666188-FAD9-46D1-A379-6D04E5BD95DA}" srcOrd="0" destOrd="0" presId="urn:microsoft.com/office/officeart/2005/8/layout/cycle1"/>
    <dgm:cxn modelId="{D39049A9-19A1-498E-BBDA-13321AD4FF74}" srcId="{5D68757C-E512-4544-83A0-57465805BED1}" destId="{EEE9AB29-F5EE-495E-8C5C-7139A3E1B262}" srcOrd="2" destOrd="0" parTransId="{D27A10AF-B23B-45A2-89F2-52D1382EB4AE}" sibTransId="{3D493F14-88FF-4895-8013-D0E9F6581B8C}"/>
    <dgm:cxn modelId="{EAE0F1AE-AE75-4461-B0FB-7F0D26A8A731}" type="presOf" srcId="{B45F722C-A56F-45CD-B974-56B6071F8072}" destId="{D7B98D17-877D-4EE5-A987-1C07F2D5D311}" srcOrd="0" destOrd="0" presId="urn:microsoft.com/office/officeart/2005/8/layout/cycle1"/>
    <dgm:cxn modelId="{BC240BD3-3E49-4F61-BDFA-3B16841A23D7}" srcId="{5D68757C-E512-4544-83A0-57465805BED1}" destId="{A932D15A-68BE-40F0-8068-A519F5AA5846}" srcOrd="1" destOrd="0" parTransId="{C1F6D77C-D0B7-44BE-A967-3B9585E3D50F}" sibTransId="{9177D53F-5CC3-4F08-AEC6-7B73964CFB94}"/>
    <dgm:cxn modelId="{F27BBAEA-EE20-4BC4-86B4-9A344257EE14}" type="presOf" srcId="{D901ABC3-DC61-4A25-955A-1C7F72A1B43E}" destId="{73D9BBBC-A232-44F4-87C6-4F6F1E66A887}" srcOrd="0" destOrd="0" presId="urn:microsoft.com/office/officeart/2005/8/layout/cycle1"/>
    <dgm:cxn modelId="{2839599B-378D-4F75-AD50-FC8B99C7DF3B}" type="presParOf" srcId="{72BDF3FF-4570-4393-87F2-7BA060A81C02}" destId="{D876661E-07C4-4F59-B848-D6FBEACD6FB3}" srcOrd="0" destOrd="0" presId="urn:microsoft.com/office/officeart/2005/8/layout/cycle1"/>
    <dgm:cxn modelId="{3D8CFF9A-C4A2-42F4-9E72-6CFCE1EA9DE7}" type="presParOf" srcId="{72BDF3FF-4570-4393-87F2-7BA060A81C02}" destId="{73D9BBBC-A232-44F4-87C6-4F6F1E66A887}" srcOrd="1" destOrd="0" presId="urn:microsoft.com/office/officeart/2005/8/layout/cycle1"/>
    <dgm:cxn modelId="{05A82DBE-3A30-433F-8C87-53870EDA81BE}" type="presParOf" srcId="{72BDF3FF-4570-4393-87F2-7BA060A81C02}" destId="{4A251C0E-C57C-4196-A412-CEC6F63ABE16}" srcOrd="2" destOrd="0" presId="urn:microsoft.com/office/officeart/2005/8/layout/cycle1"/>
    <dgm:cxn modelId="{ECD8BB05-36F2-4E19-8696-A4E5DB66D8BE}" type="presParOf" srcId="{72BDF3FF-4570-4393-87F2-7BA060A81C02}" destId="{BEB0CCE3-5ADF-4B5D-B66F-7228C60B6762}" srcOrd="3" destOrd="0" presId="urn:microsoft.com/office/officeart/2005/8/layout/cycle1"/>
    <dgm:cxn modelId="{75DEB113-A3BD-43AA-A47F-9A49E7999344}" type="presParOf" srcId="{72BDF3FF-4570-4393-87F2-7BA060A81C02}" destId="{C06AE14E-EE2C-44F7-88B8-65E33CE18CD6}" srcOrd="4" destOrd="0" presId="urn:microsoft.com/office/officeart/2005/8/layout/cycle1"/>
    <dgm:cxn modelId="{35E81FBB-74F8-48DC-AC20-25312EB7655B}" type="presParOf" srcId="{72BDF3FF-4570-4393-87F2-7BA060A81C02}" destId="{8190C3E7-5AAC-4CCB-92F6-42D0E41B7A40}" srcOrd="5" destOrd="0" presId="urn:microsoft.com/office/officeart/2005/8/layout/cycle1"/>
    <dgm:cxn modelId="{094AC1D5-F12F-46DA-87A4-0E1677B1C1DF}" type="presParOf" srcId="{72BDF3FF-4570-4393-87F2-7BA060A81C02}" destId="{57EEA93E-A556-40CD-8772-6F7F198DDCBC}" srcOrd="6" destOrd="0" presId="urn:microsoft.com/office/officeart/2005/8/layout/cycle1"/>
    <dgm:cxn modelId="{552CA80B-B3C5-486F-98FA-18D3DDFA8F6A}" type="presParOf" srcId="{72BDF3FF-4570-4393-87F2-7BA060A81C02}" destId="{F4666188-FAD9-46D1-A379-6D04E5BD95DA}" srcOrd="7" destOrd="0" presId="urn:microsoft.com/office/officeart/2005/8/layout/cycle1"/>
    <dgm:cxn modelId="{D98C63A7-29A1-4266-91A0-4C65C9FBEE5A}" type="presParOf" srcId="{72BDF3FF-4570-4393-87F2-7BA060A81C02}" destId="{EF1DBC18-ABBD-4750-93C1-78A3657651EC}" srcOrd="8" destOrd="0" presId="urn:microsoft.com/office/officeart/2005/8/layout/cycle1"/>
    <dgm:cxn modelId="{11A72929-9148-42AF-BAA4-51682300E5B1}" type="presParOf" srcId="{72BDF3FF-4570-4393-87F2-7BA060A81C02}" destId="{5CD3A789-B4C1-443E-ABFD-961F1C7F1C8A}" srcOrd="9" destOrd="0" presId="urn:microsoft.com/office/officeart/2005/8/layout/cycle1"/>
    <dgm:cxn modelId="{425F0018-2BC4-48B5-B7F6-27329ECAC08B}" type="presParOf" srcId="{72BDF3FF-4570-4393-87F2-7BA060A81C02}" destId="{A421BC76-2C37-437F-9A96-6E66FB4A15AC}" srcOrd="10" destOrd="0" presId="urn:microsoft.com/office/officeart/2005/8/layout/cycle1"/>
    <dgm:cxn modelId="{DC800B1E-8219-4E2D-953E-F3F46E5465EE}" type="presParOf" srcId="{72BDF3FF-4570-4393-87F2-7BA060A81C02}" destId="{D7B98D17-877D-4EE5-A987-1C07F2D5D311}" srcOrd="11"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9BBBC-A232-44F4-87C6-4F6F1E66A887}">
      <dsp:nvSpPr>
        <dsp:cNvPr id="0" name=""/>
        <dsp:cNvSpPr/>
      </dsp:nvSpPr>
      <dsp:spPr>
        <a:xfrm>
          <a:off x="3001456" y="103364"/>
          <a:ext cx="1619525" cy="161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t>Everyone ages 6 months and older should get a 2024–2025 COVID-19 vaccine.</a:t>
          </a:r>
          <a:endParaRPr lang="en-US" sz="1400" kern="1200"/>
        </a:p>
      </dsp:txBody>
      <dsp:txXfrm>
        <a:off x="3001456" y="103364"/>
        <a:ext cx="1619525" cy="1619525"/>
      </dsp:txXfrm>
    </dsp:sp>
    <dsp:sp modelId="{4A251C0E-C57C-4196-A412-CEC6F63ABE16}">
      <dsp:nvSpPr>
        <dsp:cNvPr id="0" name=""/>
        <dsp:cNvSpPr/>
      </dsp:nvSpPr>
      <dsp:spPr>
        <a:xfrm>
          <a:off x="147893" y="1174"/>
          <a:ext cx="4575278" cy="4575278"/>
        </a:xfrm>
        <a:prstGeom prst="circularArrow">
          <a:avLst>
            <a:gd name="adj1" fmla="val 6902"/>
            <a:gd name="adj2" fmla="val 465385"/>
            <a:gd name="adj3" fmla="val 549277"/>
            <a:gd name="adj4" fmla="val 20585338"/>
            <a:gd name="adj5" fmla="val 8053"/>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6AE14E-EE2C-44F7-88B8-65E33CE18CD6}">
      <dsp:nvSpPr>
        <dsp:cNvPr id="0" name=""/>
        <dsp:cNvSpPr/>
      </dsp:nvSpPr>
      <dsp:spPr>
        <a:xfrm>
          <a:off x="3001456" y="2854737"/>
          <a:ext cx="1619525" cy="161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a:t>The COVID-19 vaccine helps protect you from severe disease, hospitalization, and death.</a:t>
          </a:r>
          <a:endParaRPr lang="en-US" sz="1400" kern="1200"/>
        </a:p>
      </dsp:txBody>
      <dsp:txXfrm>
        <a:off x="3001456" y="2854737"/>
        <a:ext cx="1619525" cy="1619525"/>
      </dsp:txXfrm>
    </dsp:sp>
    <dsp:sp modelId="{8190C3E7-5AAC-4CCB-92F6-42D0E41B7A40}">
      <dsp:nvSpPr>
        <dsp:cNvPr id="0" name=""/>
        <dsp:cNvSpPr/>
      </dsp:nvSpPr>
      <dsp:spPr>
        <a:xfrm>
          <a:off x="147893" y="1174"/>
          <a:ext cx="4575278" cy="4575278"/>
        </a:xfrm>
        <a:prstGeom prst="circularArrow">
          <a:avLst>
            <a:gd name="adj1" fmla="val 6902"/>
            <a:gd name="adj2" fmla="val 465385"/>
            <a:gd name="adj3" fmla="val 5712933"/>
            <a:gd name="adj4" fmla="val 4385338"/>
            <a:gd name="adj5" fmla="val 8053"/>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666188-FAD9-46D1-A379-6D04E5BD95DA}">
      <dsp:nvSpPr>
        <dsp:cNvPr id="0" name=""/>
        <dsp:cNvSpPr/>
      </dsp:nvSpPr>
      <dsp:spPr>
        <a:xfrm>
          <a:off x="120878" y="2854737"/>
          <a:ext cx="1877936" cy="161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It is crucial to get your 2024–2025 COVID-19 vaccine if you are ages 65 and older, are at high risk for severe COVID-19, or have never received a COVID-19 vaccine.</a:t>
          </a:r>
          <a:endParaRPr lang="en-US" sz="1400" kern="1200" dirty="0"/>
        </a:p>
      </dsp:txBody>
      <dsp:txXfrm>
        <a:off x="120878" y="2854737"/>
        <a:ext cx="1877936" cy="1619525"/>
      </dsp:txXfrm>
    </dsp:sp>
    <dsp:sp modelId="{EF1DBC18-ABBD-4750-93C1-78A3657651EC}">
      <dsp:nvSpPr>
        <dsp:cNvPr id="0" name=""/>
        <dsp:cNvSpPr/>
      </dsp:nvSpPr>
      <dsp:spPr>
        <a:xfrm>
          <a:off x="147893" y="1174"/>
          <a:ext cx="4575278" cy="4575278"/>
        </a:xfrm>
        <a:prstGeom prst="circularArrow">
          <a:avLst>
            <a:gd name="adj1" fmla="val 6902"/>
            <a:gd name="adj2" fmla="val 465385"/>
            <a:gd name="adj3" fmla="val 11349277"/>
            <a:gd name="adj4" fmla="val 9785338"/>
            <a:gd name="adj5" fmla="val 8053"/>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1BC76-2C37-437F-9A96-6E66FB4A15AC}">
      <dsp:nvSpPr>
        <dsp:cNvPr id="0" name=""/>
        <dsp:cNvSpPr/>
      </dsp:nvSpPr>
      <dsp:spPr>
        <a:xfrm>
          <a:off x="250083" y="103364"/>
          <a:ext cx="1619525" cy="161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t>Vaccine protection decreases over time, so staying up to date with your COVID-19 vaccine is important.</a:t>
          </a:r>
          <a:endParaRPr lang="en-US" sz="1400" kern="1200" dirty="0"/>
        </a:p>
      </dsp:txBody>
      <dsp:txXfrm>
        <a:off x="250083" y="103364"/>
        <a:ext cx="1619525" cy="1619525"/>
      </dsp:txXfrm>
    </dsp:sp>
    <dsp:sp modelId="{D7B98D17-877D-4EE5-A987-1C07F2D5D311}">
      <dsp:nvSpPr>
        <dsp:cNvPr id="0" name=""/>
        <dsp:cNvSpPr/>
      </dsp:nvSpPr>
      <dsp:spPr>
        <a:xfrm>
          <a:off x="147893" y="1174"/>
          <a:ext cx="4575278" cy="4575278"/>
        </a:xfrm>
        <a:prstGeom prst="circularArrow">
          <a:avLst>
            <a:gd name="adj1" fmla="val 6902"/>
            <a:gd name="adj2" fmla="val 465385"/>
            <a:gd name="adj3" fmla="val 16749277"/>
            <a:gd name="adj4" fmla="val 15185338"/>
            <a:gd name="adj5" fmla="val 8053"/>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7B97C6B7-F63D-48F8-8C65-A57506B0F13B}" type="datetimeFigureOut">
              <a:rPr lang="en-US" smtClean="0"/>
              <a:t>10/21/2024</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AC09A0FA-2191-4F92-A1E4-6EB4598AC4EC}" type="datetimeFigureOut">
              <a:rPr lang="en-US" smtClean="0"/>
              <a:t>10/21/2024</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link.edgepilot.com/s/159778c9/ihRGpmnPOkC7jmmqz87PEg?u=https://www.fda.gov/news-events/press-announcements/fda-approves-and-authorizes-updated-mrna-covid-19-vaccines-better-protect-against-currently"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101010"/>
              </a:solidFill>
              <a:effectLst/>
              <a:latin typeface="robotoregular"/>
            </a:endParaRPr>
          </a:p>
          <a:p>
            <a:endParaRPr lang="en-US" b="0" i="0" dirty="0">
              <a:solidFill>
                <a:srgbClr val="101010"/>
              </a:solidFill>
              <a:effectLst/>
              <a:latin typeface="robotoregular"/>
            </a:endParaRPr>
          </a:p>
          <a:p>
            <a:r>
              <a:rPr lang="en-US" b="0" i="0" dirty="0">
                <a:solidFill>
                  <a:srgbClr val="101010"/>
                </a:solidFill>
                <a:effectLst/>
                <a:latin typeface="robotoregular"/>
              </a:rPr>
              <a:t>"Since the beginning of the pandemic, we have seen various strains and variants emerge over time. Currently, the </a:t>
            </a:r>
            <a:r>
              <a:rPr lang="en-US" b="0" i="0" dirty="0" err="1">
                <a:solidFill>
                  <a:srgbClr val="101010"/>
                </a:solidFill>
                <a:effectLst/>
                <a:latin typeface="robotoregular"/>
              </a:rPr>
              <a:t>FLiRT</a:t>
            </a:r>
            <a:r>
              <a:rPr lang="en-US" b="0" i="0" dirty="0">
                <a:solidFill>
                  <a:srgbClr val="101010"/>
                </a:solidFill>
                <a:effectLst/>
                <a:latin typeface="robotoregular"/>
              </a:rPr>
              <a:t> strains, which are subvariants of Omicron, account for the majority of COVID-19 cases in the U.S."</a:t>
            </a:r>
          </a:p>
          <a:p>
            <a:endParaRPr lang="en-US" b="0" i="0" dirty="0">
              <a:solidFill>
                <a:srgbClr val="101010"/>
              </a:solidFill>
              <a:effectLst/>
              <a:latin typeface="robotoregular"/>
            </a:endParaRPr>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394657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"The COVID </a:t>
            </a:r>
            <a:r>
              <a:rPr lang="en-US" b="0" i="0" dirty="0" err="1">
                <a:solidFill>
                  <a:srgbClr val="000000"/>
                </a:solidFill>
                <a:effectLst/>
                <a:latin typeface="Roboto" panose="02000000000000000000" pitchFamily="2" charset="0"/>
              </a:rPr>
              <a:t>FLiRT</a:t>
            </a:r>
            <a:r>
              <a:rPr lang="en-US" b="0" i="0" dirty="0">
                <a:solidFill>
                  <a:srgbClr val="000000"/>
                </a:solidFill>
                <a:effectLst/>
                <a:latin typeface="Roboto" panose="02000000000000000000" pitchFamily="2" charset="0"/>
              </a:rPr>
              <a:t> group, consisting of new virus strains known as the </a:t>
            </a:r>
            <a:r>
              <a:rPr lang="en-US" b="0" i="0" dirty="0" err="1">
                <a:solidFill>
                  <a:srgbClr val="000000"/>
                </a:solidFill>
                <a:effectLst/>
                <a:latin typeface="Roboto" panose="02000000000000000000" pitchFamily="2" charset="0"/>
              </a:rPr>
              <a:t>FLiRT</a:t>
            </a:r>
            <a:r>
              <a:rPr lang="en-US" b="0" i="0" dirty="0">
                <a:solidFill>
                  <a:srgbClr val="000000"/>
                </a:solidFill>
                <a:effectLst/>
                <a:latin typeface="Roboto" panose="02000000000000000000" pitchFamily="2" charset="0"/>
              </a:rPr>
              <a:t> variants (named based on the technical details of their two mutations), began spreading, followed by the emergence of a variant known as LB.1 in June. Variants KP.1, KP.2, KP.3, and the newer LB.1 are all spinoffs of Omicron's JN.1. These variants have spike protein mutations that enhance their ability to evade prior immunity.“</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Here’s an improved version of your text with refined clarity and flow:</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**What are the “</a:t>
            </a:r>
            <a:r>
              <a:rPr lang="en-US" b="0" i="0" dirty="0" err="1">
                <a:solidFill>
                  <a:srgbClr val="000000"/>
                </a:solidFill>
                <a:effectLst/>
                <a:latin typeface="Roboto" panose="02000000000000000000" pitchFamily="2" charset="0"/>
              </a:rPr>
              <a:t>FLiRT</a:t>
            </a:r>
            <a:r>
              <a:rPr lang="en-US" b="0" i="0" dirty="0">
                <a:solidFill>
                  <a:srgbClr val="000000"/>
                </a:solidFill>
                <a:effectLst/>
                <a:latin typeface="Roboto" panose="02000000000000000000" pitchFamily="2" charset="0"/>
              </a:rPr>
              <a:t> variants”?**</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The term "</a:t>
            </a:r>
            <a:r>
              <a:rPr lang="en-US" b="0" i="0" dirty="0" err="1">
                <a:solidFill>
                  <a:srgbClr val="000000"/>
                </a:solidFill>
                <a:effectLst/>
                <a:latin typeface="Roboto" panose="02000000000000000000" pitchFamily="2" charset="0"/>
              </a:rPr>
              <a:t>FLiRT</a:t>
            </a:r>
            <a:r>
              <a:rPr lang="en-US" b="0" i="0" dirty="0">
                <a:solidFill>
                  <a:srgbClr val="000000"/>
                </a:solidFill>
                <a:effectLst/>
                <a:latin typeface="Roboto" panose="02000000000000000000" pitchFamily="2" charset="0"/>
              </a:rPr>
              <a:t> variants" refers to a group of SARS-CoV-2 variants, including KP.2, JN.1.7, and other variants beginning with "KP" or "JN," that have independently acquired the same set of mutations through a process known as convergent evolution. These variants are all descendants of JN.1, which has been the dominant strain in the U.S. for the past few months.</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The mutations that define the </a:t>
            </a:r>
            <a:r>
              <a:rPr lang="en-US" b="0" i="0" dirty="0" err="1">
                <a:solidFill>
                  <a:srgbClr val="000000"/>
                </a:solidFill>
                <a:effectLst/>
                <a:latin typeface="Roboto" panose="02000000000000000000" pitchFamily="2" charset="0"/>
              </a:rPr>
              <a:t>FLiRT</a:t>
            </a:r>
            <a:r>
              <a:rPr lang="en-US" b="0" i="0" dirty="0">
                <a:solidFill>
                  <a:srgbClr val="000000"/>
                </a:solidFill>
                <a:effectLst/>
                <a:latin typeface="Roboto" panose="02000000000000000000" pitchFamily="2" charset="0"/>
              </a:rPr>
              <a:t> variants, sometimes called “</a:t>
            </a:r>
            <a:r>
              <a:rPr lang="en-US" b="0" i="0" dirty="0" err="1">
                <a:solidFill>
                  <a:srgbClr val="000000"/>
                </a:solidFill>
                <a:effectLst/>
                <a:latin typeface="Roboto" panose="02000000000000000000" pitchFamily="2" charset="0"/>
              </a:rPr>
              <a:t>FLiPs</a:t>
            </a:r>
            <a:r>
              <a:rPr lang="en-US" b="0" i="0" dirty="0">
                <a:solidFill>
                  <a:srgbClr val="000000"/>
                </a:solidFill>
                <a:effectLst/>
                <a:latin typeface="Roboto" panose="02000000000000000000" pitchFamily="2" charset="0"/>
              </a:rPr>
              <a:t>,” occur at specific positions in the virus's spike protein—positions 456, 346, and 572. These changes help the virus evade immune detection.</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Viruses like SARS-CoV-2 mutate frequently. When mutations help the virus evade antibodies, they often weaken its ability to bind to host cells. In response, the virus evolves further, gaining mutations that restore or even enhance its binding ability. This cycle of immune evasion and binding improvement is something virologists have observed repeatedly in SARS-CoV-2. The fact that multiple variants are acquiring the same mutations suggests that this combination of changes is particularly effective for the virus's survival and spread.</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a:t>
            </a:r>
          </a:p>
          <a:p>
            <a:endParaRPr lang="en-US" b="0" i="0" dirty="0">
              <a:solidFill>
                <a:srgbClr val="000000"/>
              </a:solidFill>
              <a:effectLst/>
              <a:latin typeface="Roboto" panose="02000000000000000000" pitchFamily="2" charset="0"/>
            </a:endParaRPr>
          </a:p>
          <a:p>
            <a:r>
              <a:rPr lang="en-US" b="0" i="0" dirty="0">
                <a:solidFill>
                  <a:srgbClr val="000000"/>
                </a:solidFill>
                <a:effectLst/>
                <a:latin typeface="Roboto" panose="02000000000000000000" pitchFamily="2" charset="0"/>
              </a:rPr>
              <a:t>This revision improves clarity, simplifies technical explanations, and enhances readability while maintaining the original meaning.</a:t>
            </a:r>
          </a:p>
          <a:p>
            <a:endParaRPr lang="en-US" b="0" i="0" dirty="0">
              <a:solidFill>
                <a:srgbClr val="000000"/>
              </a:solidFill>
              <a:effectLst/>
              <a:latin typeface="Roboto" panose="02000000000000000000" pitchFamily="2" charset="0"/>
            </a:endParaRPr>
          </a:p>
          <a:p>
            <a:r>
              <a:rPr lang="en-US" b="0" i="0" dirty="0">
                <a:solidFill>
                  <a:srgbClr val="636363"/>
                </a:solidFill>
                <a:effectLst/>
                <a:latin typeface="Inter"/>
              </a:rPr>
              <a:t>The new variant of the SARS-CoV-2 coronavirus, B.1.1.7., was first identified in the U.K. in December. The red object is a spike protein of the coronavirus, and it interacts with the (blue) ACE2 receptor on the human cell to infect it. The mutations of the new variant are labeled, showing their position on the spike protein. Credit: Juan Gaertner/Science Photo Library</a:t>
            </a:r>
            <a:endParaRPr lang="en-US" b="0" i="0" dirty="0">
              <a:solidFill>
                <a:srgbClr val="000000"/>
              </a:solidFill>
              <a:effectLst/>
              <a:latin typeface="Roboto" panose="02000000000000000000" pitchFamily="2" charset="0"/>
            </a:endParaRPr>
          </a:p>
          <a:p>
            <a:endParaRPr lang="en-US" b="0" i="0" dirty="0">
              <a:solidFill>
                <a:srgbClr val="000000"/>
              </a:solidFill>
              <a:effectLst/>
              <a:latin typeface="Roboto" panose="02000000000000000000" pitchFamily="2" charset="0"/>
            </a:endParaRP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3</a:t>
            </a:fld>
            <a:endParaRPr lang="en-US" dirty="0"/>
          </a:p>
        </p:txBody>
      </p:sp>
    </p:spTree>
    <p:extLst>
      <p:ext uri="{BB962C8B-B14F-4D97-AF65-F5344CB8AC3E}">
        <p14:creationId xmlns:p14="http://schemas.microsoft.com/office/powerpoint/2010/main" val="369028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October 2024, the predominant COVID-19 variant in the U.S. is KP.3.1.1, which has emerged from the Omicron lineage. This variant, along with other Omicron offshoots like XBB.1.5, has mutations that allow it to evade previous immunity from vaccines or infections. The CDC continues to monitor these variants using genomic surveillance to track their spread.</a:t>
            </a:r>
          </a:p>
          <a:p>
            <a:r>
              <a:rPr lang="en-US" dirty="0"/>
              <a:t>COVID-19 activity, including hospitalizations and test positivity rates, has remained elevated, especially among older adults and young children. Wastewater data also shows high viral activity across the country. Staying updated with COVID-19 vaccines is strongly recommended by the CDC to reduce the risk of severe illness</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01010"/>
                </a:solidFill>
                <a:effectLst/>
                <a:latin typeface="robotoregular"/>
              </a:rPr>
              <a:t>Like the JN.1 and previous omicron variants, the infectiousness period is the same: symptoms may develop five or more days after exposure and one is contagious a day or two before experiencing symptoms as well as a few days after they subside.</a:t>
            </a:r>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35096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2825912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On August 22, 2024, the U.S. Food and Drug Administration </a:t>
            </a:r>
            <a:r>
              <a:rPr lang="en-US" b="0" i="0" u="none" strike="noStrike" dirty="0">
                <a:solidFill>
                  <a:srgbClr val="0149D6"/>
                </a:solidFill>
                <a:effectLst/>
                <a:latin typeface="Open Sans" panose="020B0606030504020204" pitchFamily="34" charset="0"/>
                <a:hlinkClick r:id="rId3"/>
              </a:rPr>
              <a:t>(FDA) approved and authorized the 2024-2025 mRNA COVID-19 vaccines</a:t>
            </a:r>
            <a:r>
              <a:rPr lang="en-US" b="0" i="0" dirty="0">
                <a:solidFill>
                  <a:srgbClr val="000000"/>
                </a:solidFill>
                <a:effectLst/>
                <a:latin typeface="Open Sans" panose="020B0606030504020204" pitchFamily="34" charset="0"/>
              </a:rPr>
              <a:t> formulated to target currently circulating variants and to provide better protection against serious consequences of COVID-19, including hospitalization and death.  </a:t>
            </a:r>
          </a:p>
          <a:p>
            <a:r>
              <a:rPr lang="en-US" b="0" i="0" dirty="0">
                <a:solidFill>
                  <a:srgbClr val="000000"/>
                </a:solidFill>
                <a:effectLst/>
                <a:latin typeface="Open Sans" panose="020B0606030504020204" pitchFamily="34" charset="0"/>
              </a:rPr>
              <a:t>It is recommended that </a:t>
            </a:r>
            <a:r>
              <a:rPr lang="en-US" b="1" i="0" dirty="0">
                <a:solidFill>
                  <a:srgbClr val="000000"/>
                </a:solidFill>
                <a:effectLst/>
                <a:latin typeface="Open Sans" panose="020B0606030504020204" pitchFamily="34" charset="0"/>
              </a:rPr>
              <a:t>everyone ages 6 months and older get the 2024–2025 COVID-19 vaccine. This includes people who have received a COVID-19 vaccine before and people who have had natural infection</a:t>
            </a:r>
            <a:r>
              <a:rPr lang="en-US" b="0" i="0" dirty="0">
                <a:solidFill>
                  <a:srgbClr val="000000"/>
                </a:solidFill>
                <a:effectLst/>
                <a:latin typeface="Open Sans" panose="020B0606030504020204" pitchFamily="34" charset="0"/>
              </a:rPr>
              <a:t>.</a:t>
            </a:r>
          </a:p>
          <a:p>
            <a:pPr algn="l">
              <a:buFont typeface="Arial" panose="020B0604020202020204" pitchFamily="34" charset="0"/>
              <a:buChar char="•"/>
            </a:pPr>
            <a:r>
              <a:rPr lang="en-US" b="0" i="0" dirty="0">
                <a:solidFill>
                  <a:srgbClr val="1C1D1F"/>
                </a:solidFill>
                <a:effectLst/>
                <a:latin typeface="Nunito" pitchFamily="2" charset="0"/>
              </a:rPr>
              <a:t>Getting the 2024–2025 COVID-19 vaccine is important because:</a:t>
            </a:r>
          </a:p>
          <a:p>
            <a:pPr marL="751494" lvl="1" indent="-289036">
              <a:buFont typeface="Arial" panose="020B0604020202020204" pitchFamily="34" charset="0"/>
              <a:buChar char="•"/>
            </a:pPr>
            <a:r>
              <a:rPr lang="en-US" b="0" i="0" dirty="0">
                <a:solidFill>
                  <a:srgbClr val="1C1D1F"/>
                </a:solidFill>
                <a:effectLst/>
                <a:latin typeface="Nunito" pitchFamily="2" charset="0"/>
              </a:rPr>
              <a:t>Protection from the COVID-19 vaccine decreases with time.</a:t>
            </a:r>
          </a:p>
          <a:p>
            <a:pPr marL="751494" lvl="1" indent="-289036">
              <a:buFont typeface="Arial" panose="020B0604020202020204" pitchFamily="34" charset="0"/>
              <a:buChar char="•"/>
            </a:pPr>
            <a:r>
              <a:rPr lang="en-US" b="0" i="0" dirty="0">
                <a:solidFill>
                  <a:srgbClr val="1C1D1F"/>
                </a:solidFill>
                <a:effectLst/>
                <a:latin typeface="Nunito" pitchFamily="2" charset="0"/>
              </a:rPr>
              <a:t>COVID-19 vaccines are updated to give you the best protection from the currently circulating strains.</a:t>
            </a:r>
          </a:p>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2409742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9</a:t>
            </a:fld>
            <a:endParaRPr lang="en-US" dirty="0"/>
          </a:p>
        </p:txBody>
      </p:sp>
    </p:spTree>
    <p:extLst>
      <p:ext uri="{BB962C8B-B14F-4D97-AF65-F5344CB8AC3E}">
        <p14:creationId xmlns:p14="http://schemas.microsoft.com/office/powerpoint/2010/main" val="1193464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E787D40-90B5-470E-95A2-784F1CB479C9}"/>
              </a:ext>
            </a:extLst>
          </p:cNvPr>
          <p:cNvSpPr>
            <a:spLocks noGrp="1"/>
          </p:cNvSpPr>
          <p:nvPr>
            <p:ph type="ctrTitle" hasCustomPrompt="1"/>
          </p:nvPr>
        </p:nvSpPr>
        <p:spPr>
          <a:xfrm>
            <a:off x="449580" y="4423702"/>
            <a:ext cx="11292839" cy="1550378"/>
          </a:xfrm>
        </p:spPr>
        <p:txBody>
          <a:bodyPr>
            <a:noAutofit/>
          </a:bodyPr>
          <a:lstStyle>
            <a:lvl1pPr algn="ctr">
              <a:defRPr/>
            </a:lvl1pPr>
          </a:lstStyle>
          <a:p>
            <a:r>
              <a:rPr lang="en-US" dirty="0"/>
              <a:t>Click to add title</a:t>
            </a:r>
          </a:p>
        </p:txBody>
      </p:sp>
      <p:sp>
        <p:nvSpPr>
          <p:cNvPr id="3" name="Picture Placeholder 2">
            <a:extLst>
              <a:ext uri="{FF2B5EF4-FFF2-40B4-BE49-F238E27FC236}">
                <a16:creationId xmlns:a16="http://schemas.microsoft.com/office/drawing/2014/main" id="{D528BC27-38F1-47F3-EC35-7DD8B88A7533}"/>
              </a:ext>
            </a:extLst>
          </p:cNvPr>
          <p:cNvSpPr>
            <a:spLocks noGrp="1"/>
          </p:cNvSpPr>
          <p:nvPr>
            <p:ph type="pic" sz="quarter" idx="13" hasCustomPrompt="1"/>
          </p:nvPr>
        </p:nvSpPr>
        <p:spPr>
          <a:xfrm>
            <a:off x="449580" y="705104"/>
            <a:ext cx="11292840" cy="3643376"/>
          </a:xfrm>
          <a:custGeom>
            <a:avLst/>
            <a:gdLst>
              <a:gd name="connsiteX0" fmla="*/ 7593576 w 11292840"/>
              <a:gd name="connsiteY0" fmla="*/ 0 h 3643376"/>
              <a:gd name="connsiteX1" fmla="*/ 11292840 w 11292840"/>
              <a:gd name="connsiteY1" fmla="*/ 0 h 3643376"/>
              <a:gd name="connsiteX2" fmla="*/ 11292840 w 11292840"/>
              <a:gd name="connsiteY2" fmla="*/ 3643376 h 3643376"/>
              <a:gd name="connsiteX3" fmla="*/ 7593576 w 11292840"/>
              <a:gd name="connsiteY3" fmla="*/ 3643376 h 3643376"/>
              <a:gd name="connsiteX4" fmla="*/ 0 w 11292840"/>
              <a:gd name="connsiteY4" fmla="*/ 0 h 3643376"/>
              <a:gd name="connsiteX5" fmla="*/ 7489667 w 11292840"/>
              <a:gd name="connsiteY5" fmla="*/ 0 h 3643376"/>
              <a:gd name="connsiteX6" fmla="*/ 7489667 w 11292840"/>
              <a:gd name="connsiteY6" fmla="*/ 3643376 h 3643376"/>
              <a:gd name="connsiteX7" fmla="*/ 0 w 11292840"/>
              <a:gd name="connsiteY7" fmla="*/ 3643376 h 364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92840" h="3643376">
                <a:moveTo>
                  <a:pt x="7593576" y="0"/>
                </a:moveTo>
                <a:lnTo>
                  <a:pt x="11292840" y="0"/>
                </a:lnTo>
                <a:lnTo>
                  <a:pt x="11292840" y="3643376"/>
                </a:lnTo>
                <a:lnTo>
                  <a:pt x="7593576" y="3643376"/>
                </a:lnTo>
                <a:close/>
                <a:moveTo>
                  <a:pt x="0" y="0"/>
                </a:moveTo>
                <a:lnTo>
                  <a:pt x="7489667" y="0"/>
                </a:lnTo>
                <a:lnTo>
                  <a:pt x="7489667" y="3643376"/>
                </a:lnTo>
                <a:lnTo>
                  <a:pt x="0" y="3643376"/>
                </a:lnTo>
                <a:close/>
              </a:path>
            </a:pathLst>
          </a:custGeom>
          <a:solidFill>
            <a:schemeClr val="accent2"/>
          </a:solidFill>
        </p:spPr>
        <p:txBody>
          <a:bodyPr wrap="square" anchor="t">
            <a:noAutofit/>
          </a:bodyPr>
          <a:lstStyle>
            <a:lvl1pPr marL="0" indent="0" algn="ctr">
              <a:buNone/>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dirty="0"/>
              <a:t>Click to add picture</a:t>
            </a:r>
          </a:p>
          <a:p>
            <a:endParaRPr lang="en-US" dirty="0"/>
          </a:p>
        </p:txBody>
      </p:sp>
    </p:spTree>
    <p:extLst>
      <p:ext uri="{BB962C8B-B14F-4D97-AF65-F5344CB8AC3E}">
        <p14:creationId xmlns:p14="http://schemas.microsoft.com/office/powerpoint/2010/main" val="6253343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9" name="Content Placeholder 3">
            <a:extLst>
              <a:ext uri="{FF2B5EF4-FFF2-40B4-BE49-F238E27FC236}">
                <a16:creationId xmlns:a16="http://schemas.microsoft.com/office/drawing/2014/main" id="{ECA520B1-DC84-A47D-1F5E-CCD567EB2D86}"/>
              </a:ext>
            </a:extLst>
          </p:cNvPr>
          <p:cNvSpPr>
            <a:spLocks noGrp="1"/>
          </p:cNvSpPr>
          <p:nvPr>
            <p:ph sz="half" idx="13" hasCustomPrompt="1"/>
          </p:nvPr>
        </p:nvSpPr>
        <p:spPr>
          <a:xfrm>
            <a:off x="457200" y="2187362"/>
            <a:ext cx="3657600" cy="3633047"/>
          </a:xfrm>
        </p:spPr>
        <p:txBody>
          <a:bodyPr anchor="t">
            <a:normAutofit/>
          </a:bodyPr>
          <a:lstStyle>
            <a:lvl1pPr marL="34290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282437" y="2187361"/>
            <a:ext cx="744220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9833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447040" y="725444"/>
            <a:ext cx="11277600" cy="1044253"/>
          </a:xfrm>
        </p:spPr>
        <p:txBody>
          <a:bodyPr anchor="b" anchorCtr="0">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p:nvPr>
        </p:nvSpPr>
        <p:spPr>
          <a:xfrm>
            <a:off x="457200" y="2245360"/>
            <a:ext cx="3342640" cy="3992880"/>
          </a:xfrm>
        </p:spPr>
        <p:txBody>
          <a:bodyPr anchor="t"/>
          <a:lstStyle>
            <a:lvl1pPr marL="0" indent="0">
              <a:buNone/>
              <a:defRPr/>
            </a:lvl1pPr>
            <a:lvl2pPr marL="324000" indent="0">
              <a:buNone/>
              <a:defRPr/>
            </a:lvl2pPr>
            <a:lvl3pPr marL="630000" indent="0">
              <a:buNone/>
              <a:defRPr/>
            </a:lvl3pPr>
            <a:lvl4pPr marL="1008000" indent="0">
              <a:buNone/>
              <a:defRPr/>
            </a:lvl4pPr>
            <a:lvl5pPr marL="13680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236720" y="2236109"/>
            <a:ext cx="7498080" cy="4002131"/>
          </a:xfrm>
        </p:spPr>
        <p:txBody>
          <a:bodyPr/>
          <a:lstStyle/>
          <a:p>
            <a:r>
              <a:rPr lang="en-US"/>
              <a:t>Click icon to add table</a:t>
            </a:r>
            <a:endParaRPr lang="en-US" dirty="0"/>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a:xfrm>
            <a:off x="10682290" y="6423914"/>
            <a:ext cx="1052510" cy="365125"/>
          </a:xfrm>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3555291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20XX</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7" r:id="rId15"/>
    <p:sldLayoutId id="2147483819" r:id="rId16"/>
    <p:sldLayoutId id="2147483822" r:id="rId17"/>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fif"/><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fif"/><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1" name="Rectangle 20">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5" name="Picture Placeholder 4" descr="A close-up of a virus&#10;&#10;Description automatically generated">
            <a:extLst>
              <a:ext uri="{FF2B5EF4-FFF2-40B4-BE49-F238E27FC236}">
                <a16:creationId xmlns:a16="http://schemas.microsoft.com/office/drawing/2014/main" id="{D345E639-B8E8-2F9E-9CEE-349622FBA927}"/>
              </a:ext>
            </a:extLst>
          </p:cNvPr>
          <p:cNvPicPr>
            <a:picLocks noGrp="1" noChangeAspect="1"/>
          </p:cNvPicPr>
          <p:nvPr>
            <p:ph type="pic" sz="quarter" idx="13"/>
          </p:nvPr>
        </p:nvPicPr>
        <p:blipFill>
          <a:blip r:embed="rId3"/>
          <a:srcRect l="9020" r="18625" b="1"/>
          <a:stretch/>
        </p:blipFill>
        <p:spPr>
          <a:xfrm>
            <a:off x="453302" y="457200"/>
            <a:ext cx="7588885" cy="5899650"/>
          </a:xfrm>
          <a:prstGeom prst="rect">
            <a:avLst/>
          </a:prstGeom>
        </p:spPr>
      </p:pic>
      <p:sp>
        <p:nvSpPr>
          <p:cNvPr id="23" name="Rectangle 22">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8372723" y="850791"/>
            <a:ext cx="3202016" cy="4198288"/>
          </a:xfrm>
        </p:spPr>
        <p:txBody>
          <a:bodyPr vert="horz" lIns="91440" tIns="45720" rIns="91440" bIns="45720" rtlCol="0" anchor="ctr">
            <a:normAutofit/>
          </a:bodyPr>
          <a:lstStyle/>
          <a:p>
            <a:r>
              <a:rPr lang="en-US" sz="3600" dirty="0">
                <a:solidFill>
                  <a:srgbClr val="FFFFFF"/>
                </a:solidFill>
              </a:rPr>
              <a:t>Know the covid-19 flirt variants </a:t>
            </a:r>
          </a:p>
        </p:txBody>
      </p:sp>
      <p:sp>
        <p:nvSpPr>
          <p:cNvPr id="25" name="Rectangle 24">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TextBox 8">
            <a:extLst>
              <a:ext uri="{FF2B5EF4-FFF2-40B4-BE49-F238E27FC236}">
                <a16:creationId xmlns:a16="http://schemas.microsoft.com/office/drawing/2014/main" id="{00067F37-0543-7C17-F76A-8CE461238EB9}"/>
              </a:ext>
            </a:extLst>
          </p:cNvPr>
          <p:cNvSpPr txBox="1"/>
          <p:nvPr/>
        </p:nvSpPr>
        <p:spPr>
          <a:xfrm>
            <a:off x="8264081" y="5446595"/>
            <a:ext cx="2983000" cy="830997"/>
          </a:xfrm>
          <a:prstGeom prst="rect">
            <a:avLst/>
          </a:prstGeom>
          <a:noFill/>
        </p:spPr>
        <p:txBody>
          <a:bodyPr wrap="square" rtlCol="0">
            <a:spAutoFit/>
          </a:bodyPr>
          <a:lstStyle/>
          <a:p>
            <a:r>
              <a:rPr lang="en-US" sz="1600" dirty="0">
                <a:solidFill>
                  <a:schemeClr val="bg2"/>
                </a:solidFill>
              </a:rPr>
              <a:t>Maria Angelica Munar G</a:t>
            </a:r>
          </a:p>
          <a:p>
            <a:r>
              <a:rPr lang="en-US" sz="1600" dirty="0">
                <a:solidFill>
                  <a:schemeClr val="bg2"/>
                </a:solidFill>
              </a:rPr>
              <a:t>Program Health Coordinator/MD</a:t>
            </a:r>
          </a:p>
          <a:p>
            <a:r>
              <a:rPr lang="en-US" sz="1600" dirty="0">
                <a:solidFill>
                  <a:schemeClr val="bg2"/>
                </a:solidFill>
              </a:rPr>
              <a:t>LLHD  </a:t>
            </a:r>
          </a:p>
        </p:txBody>
      </p:sp>
      <p:pic>
        <p:nvPicPr>
          <p:cNvPr id="4" name="Picture 3" descr="A logo with green and blue letters&#10;&#10;Description automatically generated">
            <a:extLst>
              <a:ext uri="{FF2B5EF4-FFF2-40B4-BE49-F238E27FC236}">
                <a16:creationId xmlns:a16="http://schemas.microsoft.com/office/drawing/2014/main" id="{E79E479D-CD2A-E786-14DE-04CADA901F30}"/>
              </a:ext>
            </a:extLst>
          </p:cNvPr>
          <p:cNvPicPr>
            <a:picLocks noChangeAspect="1"/>
          </p:cNvPicPr>
          <p:nvPr/>
        </p:nvPicPr>
        <p:blipFill>
          <a:blip r:embed="rId4"/>
          <a:stretch>
            <a:fillRect/>
          </a:stretch>
        </p:blipFill>
        <p:spPr>
          <a:xfrm>
            <a:off x="9102799" y="4723194"/>
            <a:ext cx="1305564" cy="515677"/>
          </a:xfrm>
          <a:prstGeom prst="rect">
            <a:avLst/>
          </a:prstGeom>
        </p:spPr>
      </p:pic>
    </p:spTree>
    <p:extLst>
      <p:ext uri="{BB962C8B-B14F-4D97-AF65-F5344CB8AC3E}">
        <p14:creationId xmlns:p14="http://schemas.microsoft.com/office/powerpoint/2010/main" val="1039759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5" name="Rectangle 74">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3" name="Picture Placeholder 12" descr="A diagram of a virus&#10;&#10;Description automatically generated with medium confidence">
            <a:extLst>
              <a:ext uri="{FF2B5EF4-FFF2-40B4-BE49-F238E27FC236}">
                <a16:creationId xmlns:a16="http://schemas.microsoft.com/office/drawing/2014/main" id="{F07368E7-E76E-1394-4FAB-F0F840ACAB40}"/>
              </a:ext>
            </a:extLst>
          </p:cNvPr>
          <p:cNvPicPr>
            <a:picLocks noGrp="1" noChangeAspect="1"/>
          </p:cNvPicPr>
          <p:nvPr>
            <p:ph type="pic" sz="quarter" idx="13"/>
          </p:nvPr>
        </p:nvPicPr>
        <p:blipFill>
          <a:blip r:embed="rId3"/>
          <a:srcRect t="3222" b="12508"/>
          <a:stretch/>
        </p:blipFill>
        <p:spPr>
          <a:xfrm>
            <a:off x="-3047" y="10"/>
            <a:ext cx="12191999" cy="6857990"/>
          </a:xfrm>
          <a:prstGeom prst="rect">
            <a:avLst/>
          </a:prstGeom>
        </p:spPr>
      </p:pic>
      <p:sp>
        <p:nvSpPr>
          <p:cNvPr id="78" name="Rectangle 7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2">
                  <a:alpha val="0"/>
                </a:schemeClr>
              </a:gs>
              <a:gs pos="50000">
                <a:schemeClr val="tx2">
                  <a:alpha val="35000"/>
                </a:schemeClr>
              </a:gs>
              <a:gs pos="100000">
                <a:schemeClr val="tx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a:extLst>
              <a:ext uri="{FF2B5EF4-FFF2-40B4-BE49-F238E27FC236}">
                <a16:creationId xmlns:a16="http://schemas.microsoft.com/office/drawing/2014/main" id="{B68E91FE-1E96-9012-B0A7-9E9605A1D060}"/>
              </a:ext>
            </a:extLst>
          </p:cNvPr>
          <p:cNvSpPr>
            <a:spLocks noGrp="1"/>
          </p:cNvSpPr>
          <p:nvPr>
            <p:ph type="ctrTitle"/>
          </p:nvPr>
        </p:nvSpPr>
        <p:spPr>
          <a:xfrm>
            <a:off x="643466" y="643467"/>
            <a:ext cx="10905059" cy="3330353"/>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3600">
                <a:solidFill>
                  <a:schemeClr val="bg1"/>
                </a:solidFill>
              </a:rPr>
              <a:t>Variants of interest </a:t>
            </a:r>
          </a:p>
        </p:txBody>
      </p:sp>
      <p:cxnSp>
        <p:nvCxnSpPr>
          <p:cNvPr id="79" name="Straight Connector 78">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84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4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 name="Rectangle 64">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7" name="Rectangle 66">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9" name="Rectangle 68">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00401440-1DC9-4C9E-A3BA-4DECEEB46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Content Placeholder 2" descr="A diagram of a network&#10;&#10;Description automatically generated with medium confidence">
            <a:extLst>
              <a:ext uri="{FF2B5EF4-FFF2-40B4-BE49-F238E27FC236}">
                <a16:creationId xmlns:a16="http://schemas.microsoft.com/office/drawing/2014/main" id="{815CA9F2-9F3C-6DE5-C4E2-938E3F8D9025}"/>
              </a:ext>
            </a:extLst>
          </p:cNvPr>
          <p:cNvPicPr>
            <a:picLocks noGrp="1" noChangeAspect="1"/>
          </p:cNvPicPr>
          <p:nvPr>
            <p:ph sz="half" idx="2"/>
          </p:nvPr>
        </p:nvPicPr>
        <p:blipFill>
          <a:blip r:embed="rId3"/>
          <a:stretch>
            <a:fillRect/>
          </a:stretch>
        </p:blipFill>
        <p:spPr>
          <a:xfrm>
            <a:off x="441139" y="552936"/>
            <a:ext cx="5443611" cy="3483910"/>
          </a:xfrm>
          <a:prstGeom prst="rect">
            <a:avLst/>
          </a:prstGeom>
          <a:noFill/>
        </p:spPr>
      </p:pic>
      <p:cxnSp>
        <p:nvCxnSpPr>
          <p:cNvPr id="73" name="Straight Connector 72">
            <a:extLst>
              <a:ext uri="{FF2B5EF4-FFF2-40B4-BE49-F238E27FC236}">
                <a16:creationId xmlns:a16="http://schemas.microsoft.com/office/drawing/2014/main" id="{EEE3F140-02CB-4BBC-ABC0-8BF046C9D1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36050"/>
            <a:ext cx="0" cy="1645920"/>
          </a:xfrm>
          <a:prstGeom prst="line">
            <a:avLst/>
          </a:prstGeom>
          <a:ln w="19050">
            <a:solidFill>
              <a:srgbClr val="465359"/>
            </a:solidFill>
          </a:ln>
        </p:spPr>
        <p:style>
          <a:lnRef idx="1">
            <a:schemeClr val="accent1"/>
          </a:lnRef>
          <a:fillRef idx="0">
            <a:schemeClr val="accent1"/>
          </a:fillRef>
          <a:effectRef idx="0">
            <a:schemeClr val="accent1"/>
          </a:effectRef>
          <a:fontRef idx="minor">
            <a:schemeClr val="tx1"/>
          </a:fontRef>
        </p:style>
      </p:cxnSp>
      <p:pic>
        <p:nvPicPr>
          <p:cNvPr id="4" name="Picture 3" descr="A close-up of a structure">
            <a:extLst>
              <a:ext uri="{FF2B5EF4-FFF2-40B4-BE49-F238E27FC236}">
                <a16:creationId xmlns:a16="http://schemas.microsoft.com/office/drawing/2014/main" id="{DE980A0F-AE54-EEE8-9240-3AAF838C4D96}"/>
              </a:ext>
            </a:extLst>
          </p:cNvPr>
          <p:cNvPicPr>
            <a:picLocks noChangeAspect="1"/>
          </p:cNvPicPr>
          <p:nvPr/>
        </p:nvPicPr>
        <p:blipFill>
          <a:blip r:embed="rId4"/>
          <a:stretch>
            <a:fillRect/>
          </a:stretch>
        </p:blipFill>
        <p:spPr>
          <a:xfrm>
            <a:off x="6417735" y="541064"/>
            <a:ext cx="4581189" cy="34358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5" name="Rectangle 74">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219240"/>
            <a:ext cx="11301984"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234" y="4359623"/>
            <a:ext cx="11303626" cy="2051143"/>
          </a:xfrm>
          <a:prstGeom prst="rect">
            <a:avLst/>
          </a:prstGeom>
          <a:solidFill>
            <a:srgbClr val="465359"/>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Title 10">
            <a:extLst>
              <a:ext uri="{FF2B5EF4-FFF2-40B4-BE49-F238E27FC236}">
                <a16:creationId xmlns:a16="http://schemas.microsoft.com/office/drawing/2014/main" id="{FF0FD1A0-C075-EE18-B3AE-363C242D0BCE}"/>
              </a:ext>
            </a:extLst>
          </p:cNvPr>
          <p:cNvSpPr>
            <a:spLocks noGrp="1"/>
          </p:cNvSpPr>
          <p:nvPr>
            <p:ph type="title"/>
          </p:nvPr>
        </p:nvSpPr>
        <p:spPr>
          <a:xfrm>
            <a:off x="679600" y="4596992"/>
            <a:ext cx="3353432" cy="1607013"/>
          </a:xfrm>
        </p:spPr>
        <p:txBody>
          <a:bodyPr vert="horz" lIns="91440" tIns="45720" rIns="91440" bIns="45720" rtlCol="0" anchor="ctr">
            <a:normAutofit/>
          </a:bodyPr>
          <a:lstStyle/>
          <a:p>
            <a:r>
              <a:rPr lang="en-US" b="0" kern="1200" cap="all" dirty="0">
                <a:solidFill>
                  <a:srgbClr val="FFFFFF"/>
                </a:solidFill>
                <a:latin typeface="+mj-lt"/>
                <a:ea typeface="+mj-ea"/>
                <a:cs typeface="+mj-cs"/>
              </a:rPr>
              <a:t>Flirt VARIANTS </a:t>
            </a:r>
          </a:p>
        </p:txBody>
      </p:sp>
      <p:sp>
        <p:nvSpPr>
          <p:cNvPr id="34" name="Content Placeholder 33">
            <a:extLst>
              <a:ext uri="{FF2B5EF4-FFF2-40B4-BE49-F238E27FC236}">
                <a16:creationId xmlns:a16="http://schemas.microsoft.com/office/drawing/2014/main" id="{C69167C3-302B-24DE-9CF7-D85D5D5DD20A}"/>
              </a:ext>
            </a:extLst>
          </p:cNvPr>
          <p:cNvSpPr>
            <a:spLocks noGrp="1"/>
          </p:cNvSpPr>
          <p:nvPr>
            <p:ph sz="half" idx="13"/>
          </p:nvPr>
        </p:nvSpPr>
        <p:spPr>
          <a:xfrm>
            <a:off x="4149855" y="4518020"/>
            <a:ext cx="7362546" cy="1685984"/>
          </a:xfrm>
        </p:spPr>
        <p:txBody>
          <a:bodyPr vert="horz" lIns="91440" tIns="45720" rIns="91440" bIns="45720" rtlCol="0" anchor="ctr">
            <a:normAutofit/>
          </a:bodyPr>
          <a:lstStyle/>
          <a:p>
            <a:pPr marL="0" indent="0">
              <a:lnSpc>
                <a:spcPct val="90000"/>
              </a:lnSpc>
              <a:buNone/>
            </a:pPr>
            <a:r>
              <a:rPr lang="en-US" sz="1400" dirty="0">
                <a:solidFill>
                  <a:srgbClr val="FFFFFF"/>
                </a:solidFill>
              </a:rPr>
              <a:t>This term is being used to describe a whole family of different variants starting with KP or JN</a:t>
            </a:r>
          </a:p>
          <a:p>
            <a:pPr>
              <a:lnSpc>
                <a:spcPct val="90000"/>
              </a:lnSpc>
              <a:buFont typeface="Wingdings 2" panose="05020102010507070707" pitchFamily="18" charset="2"/>
              <a:buChar char=""/>
            </a:pPr>
            <a:r>
              <a:rPr lang="en-US" sz="1400" dirty="0">
                <a:solidFill>
                  <a:srgbClr val="FFFFFF"/>
                </a:solidFill>
              </a:rPr>
              <a:t>KP.1</a:t>
            </a:r>
          </a:p>
          <a:p>
            <a:pPr>
              <a:lnSpc>
                <a:spcPct val="90000"/>
              </a:lnSpc>
              <a:buFont typeface="Wingdings 2" panose="05020102010507070707" pitchFamily="18" charset="2"/>
              <a:buChar char=""/>
            </a:pPr>
            <a:r>
              <a:rPr lang="en-US" sz="1400" dirty="0">
                <a:solidFill>
                  <a:srgbClr val="FFFFFF"/>
                </a:solidFill>
              </a:rPr>
              <a:t>KP.2</a:t>
            </a:r>
          </a:p>
          <a:p>
            <a:pPr>
              <a:lnSpc>
                <a:spcPct val="90000"/>
              </a:lnSpc>
              <a:buFont typeface="Wingdings 2" panose="05020102010507070707" pitchFamily="18" charset="2"/>
              <a:buChar char=""/>
            </a:pPr>
            <a:r>
              <a:rPr lang="en-US" sz="1400" dirty="0">
                <a:solidFill>
                  <a:srgbClr val="FFFFFF"/>
                </a:solidFill>
              </a:rPr>
              <a:t>KP.3</a:t>
            </a:r>
          </a:p>
          <a:p>
            <a:pPr>
              <a:lnSpc>
                <a:spcPct val="90000"/>
              </a:lnSpc>
              <a:buFont typeface="Wingdings 2" panose="05020102010507070707" pitchFamily="18" charset="2"/>
              <a:buChar char=""/>
            </a:pPr>
            <a:r>
              <a:rPr lang="en-US" sz="1400" dirty="0">
                <a:solidFill>
                  <a:srgbClr val="FFFFFF"/>
                </a:solidFill>
              </a:rPr>
              <a:t>Newer strain called LB.1</a:t>
            </a:r>
          </a:p>
          <a:p>
            <a:pPr>
              <a:lnSpc>
                <a:spcPct val="90000"/>
              </a:lnSpc>
              <a:buFont typeface="Wingdings 2" panose="05020102010507070707" pitchFamily="18" charset="2"/>
              <a:buChar char=""/>
            </a:pPr>
            <a:endParaRPr lang="en-US" sz="1400" dirty="0">
              <a:solidFill>
                <a:srgbClr val="FFFFFF"/>
              </a:solidFill>
            </a:endParaRPr>
          </a:p>
        </p:txBody>
      </p:sp>
    </p:spTree>
    <p:extLst>
      <p:ext uri="{BB962C8B-B14F-4D97-AF65-F5344CB8AC3E}">
        <p14:creationId xmlns:p14="http://schemas.microsoft.com/office/powerpoint/2010/main" val="837402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1" name="Rectangle 7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3" name="Rectangle 7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Placeholder 4" descr="A close-up of a graph">
            <a:extLst>
              <a:ext uri="{FF2B5EF4-FFF2-40B4-BE49-F238E27FC236}">
                <a16:creationId xmlns:a16="http://schemas.microsoft.com/office/drawing/2014/main" id="{B64F1DC1-325A-12BE-7D52-1EBC0DAA0D62}"/>
              </a:ext>
            </a:extLst>
          </p:cNvPr>
          <p:cNvPicPr>
            <a:picLocks noGrp="1" noChangeAspect="1"/>
          </p:cNvPicPr>
          <p:nvPr>
            <p:ph type="pic" sz="quarter" idx="13"/>
          </p:nvPr>
        </p:nvPicPr>
        <p:blipFill>
          <a:blip r:embed="rId3"/>
          <a:srcRect t="8001" b="3763"/>
          <a:stretch/>
        </p:blipFill>
        <p:spPr>
          <a:xfrm>
            <a:off x="20" y="10"/>
            <a:ext cx="12191980" cy="6857990"/>
          </a:xfrm>
          <a:prstGeom prst="rect">
            <a:avLst/>
          </a:prstGeom>
        </p:spPr>
      </p:pic>
      <p:sp>
        <p:nvSpPr>
          <p:cNvPr id="75" name="Rectangle 74">
            <a:extLst>
              <a:ext uri="{FF2B5EF4-FFF2-40B4-BE49-F238E27FC236}">
                <a16:creationId xmlns:a16="http://schemas.microsoft.com/office/drawing/2014/main" id="{36B822CC-7DA9-4417-AA94-64CEB676F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849057"/>
            <a:ext cx="3703320" cy="94997"/>
          </a:xfrm>
          <a:prstGeom prst="rect">
            <a:avLst/>
          </a:prstGeom>
          <a:solidFill>
            <a:schemeClr val="bg1">
              <a:alpha val="9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7" name="Rectangle 76">
            <a:extLst>
              <a:ext uri="{FF2B5EF4-FFF2-40B4-BE49-F238E27FC236}">
                <a16:creationId xmlns:a16="http://schemas.microsoft.com/office/drawing/2014/main" id="{AFA01E88-71CC-4FF3-9E81-51E0C32B45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883" y="1012371"/>
            <a:ext cx="3702134" cy="4202862"/>
          </a:xfrm>
          <a:prstGeom prst="rect">
            <a:avLst/>
          </a:prstGeom>
          <a:solidFill>
            <a:schemeClr val="bg1">
              <a:alpha val="95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897227" y="1153886"/>
            <a:ext cx="3374265" cy="971306"/>
          </a:xfrm>
        </p:spPr>
        <p:txBody>
          <a:bodyPr vert="horz" lIns="91440" tIns="45720" rIns="91440" bIns="45720" rtlCol="0" anchor="b">
            <a:normAutofit/>
          </a:bodyPr>
          <a:lstStyle/>
          <a:p>
            <a:r>
              <a:rPr lang="en-US" sz="2400" b="0" kern="1200" cap="all">
                <a:solidFill>
                  <a:schemeClr val="tx1"/>
                </a:solidFill>
                <a:latin typeface="+mj-lt"/>
                <a:ea typeface="+mj-ea"/>
                <a:cs typeface="+mj-cs"/>
              </a:rPr>
              <a:t>Covid-19 activity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897226" y="2266683"/>
            <a:ext cx="3374265" cy="2704562"/>
          </a:xfrm>
        </p:spPr>
        <p:txBody>
          <a:bodyPr vert="horz" lIns="91440" tIns="45720" rIns="91440" bIns="45720" rtlCol="0" anchor="ctr">
            <a:normAutofit/>
          </a:bodyPr>
          <a:lstStyle/>
          <a:p>
            <a:pPr>
              <a:lnSpc>
                <a:spcPct val="90000"/>
              </a:lnSpc>
              <a:buFont typeface="Wingdings 2" panose="05020102010507070707" pitchFamily="18" charset="2"/>
              <a:buChar char=""/>
            </a:pPr>
            <a:r>
              <a:rPr lang="en-US" sz="1400"/>
              <a:t>The predominant COVID-19 variant is KP.3.1.1</a:t>
            </a:r>
          </a:p>
          <a:p>
            <a:pPr>
              <a:lnSpc>
                <a:spcPct val="90000"/>
              </a:lnSpc>
              <a:buFont typeface="Wingdings 2" panose="05020102010507070707" pitchFamily="18" charset="2"/>
              <a:buChar char=""/>
            </a:pPr>
            <a:r>
              <a:rPr lang="en-US" sz="1400"/>
              <a:t>Has mutations that allow it to evade previous immunity from vaccines or infections.</a:t>
            </a:r>
          </a:p>
          <a:p>
            <a:pPr>
              <a:lnSpc>
                <a:spcPct val="90000"/>
              </a:lnSpc>
              <a:buFont typeface="Wingdings 2" panose="05020102010507070707" pitchFamily="18" charset="2"/>
              <a:buChar char=""/>
            </a:pPr>
            <a:r>
              <a:rPr lang="en-US" sz="1400"/>
              <a:t>COVID-19 activity, including hospitalizations and test positivity rates, has remained elevated, especially among older adults and young children. </a:t>
            </a:r>
          </a:p>
          <a:p>
            <a:pPr>
              <a:lnSpc>
                <a:spcPct val="90000"/>
              </a:lnSpc>
              <a:buFont typeface="Wingdings 2" panose="05020102010507070707" pitchFamily="18" charset="2"/>
              <a:buChar char=""/>
            </a:pPr>
            <a:r>
              <a:rPr lang="en-US" sz="1400"/>
              <a:t>Wastewater data also shows high viral activity across the country</a:t>
            </a:r>
          </a:p>
        </p:txBody>
      </p:sp>
    </p:spTree>
    <p:extLst>
      <p:ext uri="{BB962C8B-B14F-4D97-AF65-F5344CB8AC3E}">
        <p14:creationId xmlns:p14="http://schemas.microsoft.com/office/powerpoint/2010/main" val="220112592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4" name="Rectangle 53">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6" name="Rectangle 55">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8" name="Rectangle 57">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0" name="Rectangle 59">
            <a:extLst>
              <a:ext uri="{FF2B5EF4-FFF2-40B4-BE49-F238E27FC236}">
                <a16:creationId xmlns:a16="http://schemas.microsoft.com/office/drawing/2014/main" id="{7CA59BF9-6B4A-4513-A761-F0F7B76512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8C949DA-AD3D-4D8C-8B43-091F8E8B27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199632"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4" name="Rectangle 63">
            <a:extLst>
              <a:ext uri="{FF2B5EF4-FFF2-40B4-BE49-F238E27FC236}">
                <a16:creationId xmlns:a16="http://schemas.microsoft.com/office/drawing/2014/main" id="{B3AAE564-1BB5-4C9F-815D-432D99AFB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453643"/>
            <a:ext cx="5010912" cy="98554"/>
          </a:xfrm>
          <a:prstGeom prst="rect">
            <a:avLst/>
          </a:prstGeom>
          <a:solidFill>
            <a:srgbClr val="3B464B"/>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66" name="Rectangle 65">
            <a:extLst>
              <a:ext uri="{FF2B5EF4-FFF2-40B4-BE49-F238E27FC236}">
                <a16:creationId xmlns:a16="http://schemas.microsoft.com/office/drawing/2014/main" id="{6DB34C8E-19EE-4246-8A53-5C278DB445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8175"/>
            <a:ext cx="12191999" cy="621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F766FAB-51B8-4B1C-A418-CDF2F6C0F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6079" y="589172"/>
            <a:ext cx="5009388" cy="580139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Title 29">
            <a:extLst>
              <a:ext uri="{FF2B5EF4-FFF2-40B4-BE49-F238E27FC236}">
                <a16:creationId xmlns:a16="http://schemas.microsoft.com/office/drawing/2014/main" id="{6A93E959-E68D-08C8-9C1E-5A318B3EF272}"/>
              </a:ext>
            </a:extLst>
          </p:cNvPr>
          <p:cNvSpPr>
            <a:spLocks noGrp="1"/>
          </p:cNvSpPr>
          <p:nvPr>
            <p:ph type="title"/>
          </p:nvPr>
        </p:nvSpPr>
        <p:spPr>
          <a:xfrm>
            <a:off x="7261934" y="1419225"/>
            <a:ext cx="4115917" cy="2085869"/>
          </a:xfrm>
        </p:spPr>
        <p:txBody>
          <a:bodyPr vert="horz" lIns="91440" tIns="45720" rIns="91440" bIns="45720" rtlCol="0" anchor="b">
            <a:normAutofit/>
          </a:bodyPr>
          <a:lstStyle/>
          <a:p>
            <a:r>
              <a:rPr lang="en-US" sz="3600" b="1" dirty="0">
                <a:solidFill>
                  <a:srgbClr val="FFFFFF"/>
                </a:solidFill>
              </a:rPr>
              <a:t>Symptoms of flirt variants </a:t>
            </a:r>
          </a:p>
        </p:txBody>
      </p:sp>
      <p:pic>
        <p:nvPicPr>
          <p:cNvPr id="5" name="Picture 4" descr="A poster of a person with a fever&#10;&#10;Description automatically generated">
            <a:extLst>
              <a:ext uri="{FF2B5EF4-FFF2-40B4-BE49-F238E27FC236}">
                <a16:creationId xmlns:a16="http://schemas.microsoft.com/office/drawing/2014/main" id="{66ADB22C-FD7B-E813-3A7A-0402E4B064E4}"/>
              </a:ext>
            </a:extLst>
          </p:cNvPr>
          <p:cNvPicPr>
            <a:picLocks noChangeAspect="1"/>
          </p:cNvPicPr>
          <p:nvPr/>
        </p:nvPicPr>
        <p:blipFill>
          <a:blip r:embed="rId3"/>
          <a:stretch>
            <a:fillRect/>
          </a:stretch>
        </p:blipFill>
        <p:spPr>
          <a:xfrm>
            <a:off x="525967" y="641732"/>
            <a:ext cx="5686297" cy="5686297"/>
          </a:xfrm>
          <a:prstGeom prst="rect">
            <a:avLst/>
          </a:prstGeom>
        </p:spPr>
      </p:pic>
    </p:spTree>
    <p:extLst>
      <p:ext uri="{BB962C8B-B14F-4D97-AF65-F5344CB8AC3E}">
        <p14:creationId xmlns:p14="http://schemas.microsoft.com/office/powerpoint/2010/main" val="42599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0"/>
                                        </p:tgtEl>
                                        <p:attrNameLst>
                                          <p:attrName>style.visibility</p:attrName>
                                        </p:attrNameLst>
                                      </p:cBhvr>
                                      <p:to>
                                        <p:strVal val="visible"/>
                                      </p:to>
                                    </p:set>
                                    <p:animEffect transition="in" filter="fade">
                                      <p:cBhvr>
                                        <p:cTn id="7" dur="4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1" name="Rectangle 20">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6362C36-1CBE-8246-CB53-3370F7FF2072}"/>
              </a:ext>
            </a:extLst>
          </p:cNvPr>
          <p:cNvSpPr>
            <a:spLocks noGrp="1"/>
          </p:cNvSpPr>
          <p:nvPr>
            <p:ph type="title"/>
          </p:nvPr>
        </p:nvSpPr>
        <p:spPr>
          <a:xfrm>
            <a:off x="8109235" y="863695"/>
            <a:ext cx="3511233" cy="3779995"/>
          </a:xfrm>
        </p:spPr>
        <p:txBody>
          <a:bodyPr vert="horz" lIns="91440" tIns="45720" rIns="91440" bIns="45720" rtlCol="0" anchor="ctr">
            <a:normAutofit/>
          </a:bodyPr>
          <a:lstStyle/>
          <a:p>
            <a:r>
              <a:rPr lang="en-US" sz="3600" b="1" dirty="0">
                <a:solidFill>
                  <a:schemeClr val="tx1"/>
                </a:solidFill>
              </a:rPr>
              <a:t>ISOLATION GUIDANCE AND PREVENTION </a:t>
            </a:r>
            <a:br>
              <a:rPr lang="en-US" sz="3600" dirty="0">
                <a:solidFill>
                  <a:schemeClr val="tx1"/>
                </a:solidFill>
              </a:rPr>
            </a:br>
            <a:endParaRPr lang="en-US" sz="3600" dirty="0">
              <a:solidFill>
                <a:schemeClr val="tx1"/>
              </a:solidFill>
            </a:endParaRPr>
          </a:p>
        </p:txBody>
      </p:sp>
      <p:pic>
        <p:nvPicPr>
          <p:cNvPr id="6" name="Content Placeholder 5" descr="A poster of a person wearing a mask&#10;&#10;Description automatically generated">
            <a:extLst>
              <a:ext uri="{FF2B5EF4-FFF2-40B4-BE49-F238E27FC236}">
                <a16:creationId xmlns:a16="http://schemas.microsoft.com/office/drawing/2014/main" id="{DB8A13BE-44E0-0617-2873-CEA226BFCE21}"/>
              </a:ext>
            </a:extLst>
          </p:cNvPr>
          <p:cNvPicPr>
            <a:picLocks noGrp="1" noChangeAspect="1"/>
          </p:cNvPicPr>
          <p:nvPr>
            <p:ph idx="1"/>
          </p:nvPr>
        </p:nvPicPr>
        <p:blipFill>
          <a:blip r:embed="rId3"/>
          <a:srcRect t="8615" r="-1" b="401"/>
          <a:stretch/>
        </p:blipFill>
        <p:spPr>
          <a:xfrm>
            <a:off x="20" y="10"/>
            <a:ext cx="7537685" cy="6857990"/>
          </a:xfrm>
          <a:prstGeom prst="rect">
            <a:avLst/>
          </a:prstGeom>
        </p:spPr>
      </p:pic>
      <p:sp>
        <p:nvSpPr>
          <p:cNvPr id="23" name="Rectangle 22">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9235"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56650099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AE605-469F-7D0F-A179-58C7486D17AE}"/>
              </a:ext>
            </a:extLst>
          </p:cNvPr>
          <p:cNvSpPr>
            <a:spLocks noGrp="1"/>
          </p:cNvSpPr>
          <p:nvPr>
            <p:ph type="title"/>
          </p:nvPr>
        </p:nvSpPr>
        <p:spPr/>
        <p:txBody>
          <a:bodyPr>
            <a:normAutofit/>
          </a:bodyPr>
          <a:lstStyle/>
          <a:p>
            <a:r>
              <a:rPr lang="en-US" sz="3200" b="1" dirty="0"/>
              <a:t>Fall-winter vaccine recommendation </a:t>
            </a:r>
          </a:p>
        </p:txBody>
      </p:sp>
      <p:pic>
        <p:nvPicPr>
          <p:cNvPr id="6" name="Content Placeholder 5" descr="A poster of a family and a guide to immunization&#10;&#10;Description automatically generated with medium confidence">
            <a:extLst>
              <a:ext uri="{FF2B5EF4-FFF2-40B4-BE49-F238E27FC236}">
                <a16:creationId xmlns:a16="http://schemas.microsoft.com/office/drawing/2014/main" id="{7795DE13-A0E6-9C08-52DE-9550329BA308}"/>
              </a:ext>
            </a:extLst>
          </p:cNvPr>
          <p:cNvPicPr>
            <a:picLocks noGrp="1" noChangeAspect="1"/>
          </p:cNvPicPr>
          <p:nvPr>
            <p:ph sz="half" idx="1"/>
          </p:nvPr>
        </p:nvPicPr>
        <p:blipFill>
          <a:blip r:embed="rId3"/>
          <a:stretch>
            <a:fillRect/>
          </a:stretch>
        </p:blipFill>
        <p:spPr>
          <a:xfrm>
            <a:off x="367464" y="1967346"/>
            <a:ext cx="6290945" cy="3537042"/>
          </a:xfrm>
        </p:spPr>
      </p:pic>
      <p:graphicFrame>
        <p:nvGraphicFramePr>
          <p:cNvPr id="8" name="Content Placeholder 3">
            <a:extLst>
              <a:ext uri="{FF2B5EF4-FFF2-40B4-BE49-F238E27FC236}">
                <a16:creationId xmlns:a16="http://schemas.microsoft.com/office/drawing/2014/main" id="{EB6E766F-E775-52FE-A494-72D777743397}"/>
              </a:ext>
            </a:extLst>
          </p:cNvPr>
          <p:cNvGraphicFramePr>
            <a:graphicFrameLocks noGrp="1"/>
          </p:cNvGraphicFramePr>
          <p:nvPr>
            <p:ph sz="half" idx="2"/>
            <p:extLst>
              <p:ext uri="{D42A27DB-BD31-4B8C-83A1-F6EECF244321}">
                <p14:modId xmlns:p14="http://schemas.microsoft.com/office/powerpoint/2010/main" val="1796227810"/>
              </p:ext>
            </p:extLst>
          </p:nvPr>
        </p:nvGraphicFramePr>
        <p:xfrm>
          <a:off x="6982510" y="1717990"/>
          <a:ext cx="4842026" cy="45776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33293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2852671-8EB6-4EAF-8AF8-65CF3FD6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963FC0CD-F19B-4D9C-9C47-EB7E9D16E4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938BEF-0E80-9F56-E8E4-84F312ADCD9B}"/>
              </a:ext>
            </a:extLst>
          </p:cNvPr>
          <p:cNvSpPr>
            <a:spLocks noGrp="1"/>
          </p:cNvSpPr>
          <p:nvPr>
            <p:ph type="title"/>
          </p:nvPr>
        </p:nvSpPr>
        <p:spPr>
          <a:xfrm>
            <a:off x="581191" y="723901"/>
            <a:ext cx="10993549" cy="1428750"/>
          </a:xfrm>
        </p:spPr>
        <p:txBody>
          <a:bodyPr vert="horz" lIns="91440" tIns="45720" rIns="91440" bIns="45720" rtlCol="0" anchor="b">
            <a:normAutofit/>
          </a:bodyPr>
          <a:lstStyle/>
          <a:p>
            <a:r>
              <a:rPr lang="en-US" sz="3600" dirty="0"/>
              <a:t>High risk conditions for severe covid-19 infection</a:t>
            </a:r>
          </a:p>
        </p:txBody>
      </p:sp>
      <p:sp>
        <p:nvSpPr>
          <p:cNvPr id="19" name="Rectangle 18">
            <a:extLst>
              <a:ext uri="{FF2B5EF4-FFF2-40B4-BE49-F238E27FC236}">
                <a16:creationId xmlns:a16="http://schemas.microsoft.com/office/drawing/2014/main" id="{2E70159E-5269-4C18-AA0B-D50513DB3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BBE9C8C-98B2-41C2-B47B-9A396CBA23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B2ECCA3D-5ECA-4A8B-B9D7-CE6DEB72B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descr="A close-up of a medical chart&#10;&#10;Description automatically generated">
            <a:extLst>
              <a:ext uri="{FF2B5EF4-FFF2-40B4-BE49-F238E27FC236}">
                <a16:creationId xmlns:a16="http://schemas.microsoft.com/office/drawing/2014/main" id="{4A809177-412E-0EEA-4450-CCB3BE29E782}"/>
              </a:ext>
            </a:extLst>
          </p:cNvPr>
          <p:cNvPicPr>
            <a:picLocks noChangeAspect="1"/>
          </p:cNvPicPr>
          <p:nvPr/>
        </p:nvPicPr>
        <p:blipFill>
          <a:blip r:embed="rId2"/>
          <a:srcRect t="14670"/>
          <a:stretch/>
        </p:blipFill>
        <p:spPr>
          <a:xfrm>
            <a:off x="1005620" y="2150430"/>
            <a:ext cx="9693803" cy="4280619"/>
          </a:xfrm>
          <a:prstGeom prst="rect">
            <a:avLst/>
          </a:prstGeom>
        </p:spPr>
      </p:pic>
    </p:spTree>
    <p:extLst>
      <p:ext uri="{BB962C8B-B14F-4D97-AF65-F5344CB8AC3E}">
        <p14:creationId xmlns:p14="http://schemas.microsoft.com/office/powerpoint/2010/main" val="44114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Placeholder 22" descr="A group of people giving each other a high five">
            <a:extLst>
              <a:ext uri="{FF2B5EF4-FFF2-40B4-BE49-F238E27FC236}">
                <a16:creationId xmlns:a16="http://schemas.microsoft.com/office/drawing/2014/main" id="{D92A2E6E-E7AB-92FB-0E6F-133483021C22}"/>
              </a:ext>
            </a:extLst>
          </p:cNvPr>
          <p:cNvPicPr>
            <a:picLocks noGrp="1" noChangeAspect="1"/>
          </p:cNvPicPr>
          <p:nvPr>
            <p:ph type="pic" sz="quarter" idx="13"/>
          </p:nvPr>
        </p:nvPicPr>
        <p:blipFill rotWithShape="1">
          <a:blip r:embed="rId3"/>
          <a:srcRect t="7707" b="7707"/>
          <a:stretch/>
        </p:blipFill>
        <p:spPr>
          <a:xfrm>
            <a:off x="20" y="10"/>
            <a:ext cx="12191980" cy="6857988"/>
          </a:xfrm>
          <a:prstGeom prst="rect">
            <a:avLst/>
          </a:prstGeom>
        </p:spPr>
      </p:pic>
      <p:sp>
        <p:nvSpPr>
          <p:cNvPr id="55" name="Rectangle 54">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a:xfrm>
            <a:off x="6966184" y="938022"/>
            <a:ext cx="4389261" cy="1188720"/>
          </a:xfrm>
        </p:spPr>
        <p:txBody>
          <a:bodyPr vert="horz" lIns="91440" tIns="45720" rIns="91440" bIns="45720" rtlCol="0" anchor="b">
            <a:normAutofit/>
          </a:bodyPr>
          <a:lstStyle/>
          <a:p>
            <a:r>
              <a:rPr lang="en-US" sz="3200" b="1" kern="1200" cap="all" dirty="0">
                <a:solidFill>
                  <a:schemeClr val="tx1">
                    <a:lumMod val="75000"/>
                    <a:lumOff val="25000"/>
                  </a:schemeClr>
                </a:solidFill>
                <a:latin typeface="+mj-lt"/>
                <a:ea typeface="+mj-ea"/>
                <a:cs typeface="+mj-cs"/>
              </a:rPr>
              <a:t>Thank you!</a:t>
            </a:r>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a:xfrm>
            <a:off x="6966184" y="2340865"/>
            <a:ext cx="4389262" cy="3788474"/>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algn="ctr"/>
            <a:r>
              <a:rPr lang="en-US" sz="2800" i="0" dirty="0">
                <a:ln w="0"/>
                <a:solidFill>
                  <a:schemeClr val="tx1"/>
                </a:solidFill>
                <a:effectLst>
                  <a:outerShdw blurRad="38100" dist="19050" dir="2700000" algn="tl" rotWithShape="0">
                    <a:schemeClr val="dk1">
                      <a:alpha val="40000"/>
                    </a:schemeClr>
                  </a:outerShdw>
                </a:effectLst>
              </a:rPr>
              <a:t>Because immunity wanes and COVID keeps finding ways to change, infect, and spread, staying up to date on the vaccine is important.</a:t>
            </a:r>
            <a:endParaRPr lang="en-US" sz="28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770959368"/>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A00B2AC-C335-4100-B8B3-2D9F49A72906}">
  <ds:schemaRefs>
    <ds:schemaRef ds:uri="http://www.w3.org/XML/1998/namespace"/>
    <ds:schemaRef ds:uri="http://purl.org/dc/terms/"/>
    <ds:schemaRef ds:uri="http://schemas.microsoft.com/office/2006/metadata/properties"/>
    <ds:schemaRef ds:uri="230e9df3-be65-4c73-a93b-d1236ebd677e"/>
    <ds:schemaRef ds:uri="http://purl.org/dc/dcmitype/"/>
    <ds:schemaRef ds:uri="http://purl.org/dc/elements/1.1/"/>
    <ds:schemaRef ds:uri="http://schemas.microsoft.com/office/infopath/2007/PartnerControls"/>
    <ds:schemaRef ds:uri="http://schemas.openxmlformats.org/package/2006/metadata/core-properties"/>
    <ds:schemaRef ds:uri="http://schemas.microsoft.com/office/2006/documentManagement/types"/>
    <ds:schemaRef ds:uri="16c05727-aa75-4e4a-9b5f-8a80a1165891"/>
    <ds:schemaRef ds:uri="71af3243-3dd4-4a8d-8c0d-dd76da1f02a5"/>
    <ds:schemaRef ds:uri="http://schemas.microsoft.com/sharepoint/v3"/>
  </ds:schemaRefs>
</ds:datastoreItem>
</file>

<file path=customXml/itemProps3.xml><?xml version="1.0" encoding="utf-8"?>
<ds:datastoreItem xmlns:ds="http://schemas.openxmlformats.org/officeDocument/2006/customXml" ds:itemID="{19D1F84C-D1FD-4B1B-9CFD-8E0D96AC4DF2}">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{15DC5256-438B-43A7-AF7E-4A61849B2533}tf45205285_win32</Template>
  <TotalTime>329</TotalTime>
  <Words>987</Words>
  <Application>Microsoft Office PowerPoint</Application>
  <PresentationFormat>Widescreen</PresentationFormat>
  <Paragraphs>65</Paragraphs>
  <Slides>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Arial</vt:lpstr>
      <vt:lpstr>Calibri</vt:lpstr>
      <vt:lpstr>Gill Sans MT</vt:lpstr>
      <vt:lpstr>Inter</vt:lpstr>
      <vt:lpstr>Nunito</vt:lpstr>
      <vt:lpstr>Open Sans</vt:lpstr>
      <vt:lpstr>Roboto</vt:lpstr>
      <vt:lpstr>robotoregular</vt:lpstr>
      <vt:lpstr>Wingdings 2</vt:lpstr>
      <vt:lpstr>DividendVTI</vt:lpstr>
      <vt:lpstr>Know the covid-19 flirt variants </vt:lpstr>
      <vt:lpstr>Variants of interest </vt:lpstr>
      <vt:lpstr>Flirt VARIANTS </vt:lpstr>
      <vt:lpstr>Covid-19 activity </vt:lpstr>
      <vt:lpstr>Symptoms of flirt variants </vt:lpstr>
      <vt:lpstr>ISOLATION GUIDANCE AND PREVENTION  </vt:lpstr>
      <vt:lpstr>Fall-winter vaccine recommendation </vt:lpstr>
      <vt:lpstr>High risk conditions for severe covid-19 infection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Maria Munar Gonzalez</dc:creator>
  <cp:lastModifiedBy>Kris Magnussen</cp:lastModifiedBy>
  <cp:revision>2</cp:revision>
  <cp:lastPrinted>2024-10-10T15:39:16Z</cp:lastPrinted>
  <dcterms:created xsi:type="dcterms:W3CDTF">2024-10-10T13:18:19Z</dcterms:created>
  <dcterms:modified xsi:type="dcterms:W3CDTF">2024-10-21T21:06:35Z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